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Black Ops One"/>
      <p:regular r:id="rId25"/>
    </p:embeddedFont>
    <p:embeddedFont>
      <p:font typeface="Montserrat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  <p:embeddedFont>
      <p:font typeface="Syncopate"/>
      <p:regular r:id="rId34"/>
      <p:bold r:id="rId35"/>
    </p:embeddedFont>
    <p:embeddedFont>
      <p:font typeface="Oswald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regular.fntdata"/><Relationship Id="rId25" Type="http://schemas.openxmlformats.org/officeDocument/2006/relationships/font" Target="fonts/BlackOpsOne-regular.fntdata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35" Type="http://schemas.openxmlformats.org/officeDocument/2006/relationships/font" Target="fonts/Syncopate-bold.fntdata"/><Relationship Id="rId12" Type="http://schemas.openxmlformats.org/officeDocument/2006/relationships/slide" Target="slides/slide7.xml"/><Relationship Id="rId34" Type="http://schemas.openxmlformats.org/officeDocument/2006/relationships/font" Target="fonts/Syncopate-regular.fntdata"/><Relationship Id="rId15" Type="http://schemas.openxmlformats.org/officeDocument/2006/relationships/slide" Target="slides/slide10.xml"/><Relationship Id="rId37" Type="http://schemas.openxmlformats.org/officeDocument/2006/relationships/font" Target="fonts/Oswald-bold.fntdata"/><Relationship Id="rId14" Type="http://schemas.openxmlformats.org/officeDocument/2006/relationships/slide" Target="slides/slide9.xml"/><Relationship Id="rId36" Type="http://schemas.openxmlformats.org/officeDocument/2006/relationships/font" Target="fonts/Oswald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gif>
</file>

<file path=ppt/media/image31.gif>
</file>

<file path=ppt/media/image32.png>
</file>

<file path=ppt/media/image4.png>
</file>

<file path=ppt/media/image5.gif>
</file>

<file path=ppt/media/image6.jp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0107acb10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0107acb10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00f3f8c9bf_0_9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00f3f8c9bf_0_9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0107acb10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0107acb10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0107acb109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0107acb109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0107acb109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0107acb109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01468a37ed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01468a37ed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01468a37ed_2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01468a37ed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fa620740d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fa620740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fa620740dc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fa620740d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015769183c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015769183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00f3f8c9bf_0_9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00f3f8c9bf_0_9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01468a37e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01468a37e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1468a37ed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01468a37e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00f3f8c9bf_0_9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00f3f8c9bf_0_9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01468a37ed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01468a37ed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01468a37ed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01468a37ed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01468a37ed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01468a37ed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00f3f8c9bf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00f3f8c9bf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5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Relationship Id="rId4" Type="http://schemas.openxmlformats.org/officeDocument/2006/relationships/image" Target="../media/image9.png"/><Relationship Id="rId5" Type="http://schemas.openxmlformats.org/officeDocument/2006/relationships/image" Target="../media/image8.png"/><Relationship Id="rId6" Type="http://schemas.openxmlformats.org/officeDocument/2006/relationships/image" Target="../media/image10.png"/><Relationship Id="rId7" Type="http://schemas.openxmlformats.org/officeDocument/2006/relationships/image" Target="../media/image2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19.png"/><Relationship Id="rId5" Type="http://schemas.openxmlformats.org/officeDocument/2006/relationships/image" Target="../media/image24.png"/><Relationship Id="rId6" Type="http://schemas.openxmlformats.org/officeDocument/2006/relationships/image" Target="../media/image22.png"/><Relationship Id="rId7" Type="http://schemas.openxmlformats.org/officeDocument/2006/relationships/image" Target="../media/image3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1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Relationship Id="rId4" Type="http://schemas.openxmlformats.org/officeDocument/2006/relationships/image" Target="../media/image23.png"/><Relationship Id="rId5" Type="http://schemas.openxmlformats.org/officeDocument/2006/relationships/image" Target="../media/image27.png"/><Relationship Id="rId6" Type="http://schemas.openxmlformats.org/officeDocument/2006/relationships/image" Target="../media/image28.png"/><Relationship Id="rId7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0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jpg"/><Relationship Id="rId4" Type="http://schemas.openxmlformats.org/officeDocument/2006/relationships/image" Target="../media/image1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/>
          <p:nvPr/>
        </p:nvSpPr>
        <p:spPr>
          <a:xfrm>
            <a:off x="-1400500" y="1012900"/>
            <a:ext cx="6967050" cy="998050"/>
          </a:xfrm>
          <a:prstGeom prst="flowChartInputOutput">
            <a:avLst/>
          </a:prstGeom>
          <a:solidFill>
            <a:srgbClr val="171324">
              <a:alpha val="83480"/>
            </a:srgbClr>
          </a:solidFill>
          <a:ln cap="flat" cmpd="sng" w="19050">
            <a:solidFill>
              <a:srgbClr val="04E80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accent3"/>
              </a:highlight>
            </a:endParaRPr>
          </a:p>
        </p:txBody>
      </p:sp>
      <p:sp>
        <p:nvSpPr>
          <p:cNvPr id="135" name="Google Shape;135;p13"/>
          <p:cNvSpPr txBox="1"/>
          <p:nvPr>
            <p:ph idx="4294967295" type="ctrTitle"/>
          </p:nvPr>
        </p:nvSpPr>
        <p:spPr>
          <a:xfrm>
            <a:off x="-36425" y="1012875"/>
            <a:ext cx="5486400" cy="9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04E804"/>
                </a:solidFill>
                <a:latin typeface="Black Ops One"/>
                <a:ea typeface="Black Ops One"/>
                <a:cs typeface="Black Ops One"/>
                <a:sym typeface="Black Ops One"/>
              </a:rPr>
              <a:t>PERIFÉRICOS</a:t>
            </a:r>
            <a:endParaRPr sz="4800">
              <a:solidFill>
                <a:srgbClr val="04E804"/>
              </a:solidFill>
              <a:latin typeface="Black Ops One"/>
              <a:ea typeface="Black Ops One"/>
              <a:cs typeface="Black Ops One"/>
              <a:sym typeface="Black Ops One"/>
            </a:endParaRPr>
          </a:p>
        </p:txBody>
      </p:sp>
      <p:sp>
        <p:nvSpPr>
          <p:cNvPr id="136" name="Google Shape;136;p13"/>
          <p:cNvSpPr/>
          <p:nvPr/>
        </p:nvSpPr>
        <p:spPr>
          <a:xfrm flipH="1">
            <a:off x="6455450" y="4465325"/>
            <a:ext cx="3665000" cy="467100"/>
          </a:xfrm>
          <a:prstGeom prst="flowChartInputOutput">
            <a:avLst/>
          </a:prstGeom>
          <a:solidFill>
            <a:srgbClr val="171324">
              <a:alpha val="83480"/>
            </a:srgbClr>
          </a:solidFill>
          <a:ln cap="flat" cmpd="sng" w="19050">
            <a:solidFill>
              <a:srgbClr val="04E80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04E804"/>
              </a:highlight>
            </a:endParaRPr>
          </a:p>
        </p:txBody>
      </p:sp>
      <p:sp>
        <p:nvSpPr>
          <p:cNvPr id="137" name="Google Shape;137;p13"/>
          <p:cNvSpPr txBox="1"/>
          <p:nvPr>
            <p:ph idx="4294967295" type="subTitle"/>
          </p:nvPr>
        </p:nvSpPr>
        <p:spPr>
          <a:xfrm>
            <a:off x="6681300" y="4465325"/>
            <a:ext cx="2462700" cy="4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8"/>
              <a:buNone/>
            </a:pPr>
            <a:r>
              <a:rPr lang="es" sz="996">
                <a:solidFill>
                  <a:srgbClr val="04E804"/>
                </a:solidFill>
                <a:latin typeface="Syncopate"/>
                <a:ea typeface="Syncopate"/>
                <a:cs typeface="Syncopate"/>
                <a:sym typeface="Syncopate"/>
              </a:rPr>
              <a:t>Rubén Muñoz Calderón</a:t>
            </a:r>
            <a:endParaRPr sz="996">
              <a:solidFill>
                <a:srgbClr val="04E804"/>
              </a:solidFill>
              <a:latin typeface="Syncopate"/>
              <a:ea typeface="Syncopate"/>
              <a:cs typeface="Syncopate"/>
              <a:sym typeface="Syncopate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308"/>
              <a:buNone/>
            </a:pPr>
            <a:r>
              <a:rPr lang="es" sz="996">
                <a:solidFill>
                  <a:srgbClr val="04E804"/>
                </a:solidFill>
                <a:latin typeface="Syncopate"/>
                <a:ea typeface="Syncopate"/>
                <a:cs typeface="Syncopate"/>
                <a:sym typeface="Syncopate"/>
              </a:rPr>
              <a:t>Yeder Pimentel Tapia</a:t>
            </a:r>
            <a:endParaRPr sz="996">
              <a:solidFill>
                <a:srgbClr val="04E804"/>
              </a:solidFill>
              <a:latin typeface="Syncopate"/>
              <a:ea typeface="Syncopate"/>
              <a:cs typeface="Syncopate"/>
              <a:sym typeface="Syncopat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1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3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1559" y="79488"/>
            <a:ext cx="3170894" cy="211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1099" y="2062825"/>
            <a:ext cx="2719674" cy="1799508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2"/>
          <p:cNvSpPr txBox="1"/>
          <p:nvPr/>
        </p:nvSpPr>
        <p:spPr>
          <a:xfrm>
            <a:off x="211450" y="338375"/>
            <a:ext cx="5449800" cy="1597800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Los periféricos de entrada son componentes externos, responsables del suministro de datos hacia el dispositivo. Sin estos componentes no sería posible interactuar con el dispositivo. A parte de comunicarse con el equipo para el ingreso de información, también sirven en muchos casos para la manipulación de esta.</a:t>
            </a:r>
            <a:endParaRPr sz="16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4" name="Google Shape;20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1450" y="2552053"/>
            <a:ext cx="2052199" cy="2052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30675" y="2928750"/>
            <a:ext cx="1951082" cy="167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22337" y="2062837"/>
            <a:ext cx="2149652" cy="152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00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/>
          <p:nvPr/>
        </p:nvSpPr>
        <p:spPr>
          <a:xfrm>
            <a:off x="607350" y="304100"/>
            <a:ext cx="7929300" cy="687600"/>
          </a:xfrm>
          <a:prstGeom prst="rect">
            <a:avLst/>
          </a:prstGeom>
          <a:solidFill>
            <a:srgbClr val="171324">
              <a:alpha val="83480"/>
            </a:srgbClr>
          </a:solidFill>
          <a:ln cap="flat" cmpd="sng" w="9525">
            <a:solidFill>
              <a:srgbClr val="04E8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3"/>
          <p:cNvSpPr txBox="1"/>
          <p:nvPr/>
        </p:nvSpPr>
        <p:spPr>
          <a:xfrm>
            <a:off x="1054800" y="286250"/>
            <a:ext cx="70344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04E804"/>
                </a:solidFill>
                <a:latin typeface="Oswald"/>
                <a:ea typeface="Oswald"/>
                <a:cs typeface="Oswald"/>
                <a:sym typeface="Oswald"/>
              </a:rPr>
              <a:t>PERIFÉRICOS DE SALIDA</a:t>
            </a:r>
            <a:endParaRPr sz="3500">
              <a:solidFill>
                <a:srgbClr val="04E80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13" name="Google Shape;21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1625" y="1146275"/>
            <a:ext cx="6000750" cy="380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/>
          <p:nvPr>
            <p:ph type="title"/>
          </p:nvPr>
        </p:nvSpPr>
        <p:spPr>
          <a:xfrm>
            <a:off x="3818975" y="3154100"/>
            <a:ext cx="5088000" cy="1362300"/>
          </a:xfrm>
          <a:prstGeom prst="rect">
            <a:avLst/>
          </a:prstGeom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Los periféricos de salida son componentes externos capaces de imprimir, reproducir, mostrar o emitir datos provenientes del dispositivo. Su función es mostrar al usuario la información y los datos resultantes.</a:t>
            </a:r>
            <a:endParaRPr/>
          </a:p>
        </p:txBody>
      </p:sp>
      <p:pic>
        <p:nvPicPr>
          <p:cNvPr id="219" name="Google Shape;21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1931" y="373125"/>
            <a:ext cx="2235143" cy="18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6500" y="2995150"/>
            <a:ext cx="2482476" cy="194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9475" y="973950"/>
            <a:ext cx="1964600" cy="18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4"/>
          <p:cNvPicPr preferRelativeResize="0"/>
          <p:nvPr/>
        </p:nvPicPr>
        <p:blipFill rotWithShape="1">
          <a:blip r:embed="rId6">
            <a:alphaModFix/>
          </a:blip>
          <a:srcRect b="0" l="-5950" r="5949" t="0"/>
          <a:stretch/>
        </p:blipFill>
        <p:spPr>
          <a:xfrm>
            <a:off x="2359150" y="94100"/>
            <a:ext cx="2107775" cy="210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72000" y="1343298"/>
            <a:ext cx="2107776" cy="165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5"/>
          <p:cNvSpPr/>
          <p:nvPr/>
        </p:nvSpPr>
        <p:spPr>
          <a:xfrm>
            <a:off x="607350" y="304100"/>
            <a:ext cx="7929300" cy="687600"/>
          </a:xfrm>
          <a:prstGeom prst="rect">
            <a:avLst/>
          </a:prstGeom>
          <a:solidFill>
            <a:srgbClr val="171324">
              <a:alpha val="83480"/>
            </a:srgbClr>
          </a:solidFill>
          <a:ln cap="flat" cmpd="sng" w="9525">
            <a:solidFill>
              <a:srgbClr val="04E8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5"/>
          <p:cNvSpPr txBox="1"/>
          <p:nvPr/>
        </p:nvSpPr>
        <p:spPr>
          <a:xfrm>
            <a:off x="1054800" y="286250"/>
            <a:ext cx="70344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04E804"/>
                </a:solidFill>
                <a:latin typeface="Oswald"/>
                <a:ea typeface="Oswald"/>
                <a:cs typeface="Oswald"/>
                <a:sym typeface="Oswald"/>
              </a:rPr>
              <a:t>PERIFÉRICOS DE ENTRADA Y SALIDA</a:t>
            </a:r>
            <a:endParaRPr sz="3500">
              <a:solidFill>
                <a:srgbClr val="04E80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30" name="Google Shape;23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2488" y="1209000"/>
            <a:ext cx="4979025" cy="369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6"/>
          <p:cNvSpPr txBox="1"/>
          <p:nvPr>
            <p:ph type="title"/>
          </p:nvPr>
        </p:nvSpPr>
        <p:spPr>
          <a:xfrm>
            <a:off x="3434225" y="459050"/>
            <a:ext cx="5457000" cy="1330800"/>
          </a:xfrm>
          <a:prstGeom prst="rect">
            <a:avLst/>
          </a:prstGeom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Son aquellos periféricos capaces de realizar ambas acciones de entrada y salida, pudiendo introducir información al dispositivo y también representarla hacia el exterior, a la vez o de forma separada.</a:t>
            </a:r>
            <a:endParaRPr/>
          </a:p>
        </p:txBody>
      </p:sp>
      <p:pic>
        <p:nvPicPr>
          <p:cNvPr id="236" name="Google Shape;23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9400" y="264688"/>
            <a:ext cx="2088350" cy="201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6575" y="3179325"/>
            <a:ext cx="2530800" cy="1822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77738" y="2201575"/>
            <a:ext cx="2530800" cy="14904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221575" y="3560875"/>
            <a:ext cx="1882301" cy="133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95075" y="2017350"/>
            <a:ext cx="2643000" cy="26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00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7"/>
          <p:cNvSpPr txBox="1"/>
          <p:nvPr>
            <p:ph type="title"/>
          </p:nvPr>
        </p:nvSpPr>
        <p:spPr>
          <a:xfrm>
            <a:off x="723300" y="1062425"/>
            <a:ext cx="7697400" cy="3350100"/>
          </a:xfrm>
          <a:prstGeom prst="rect">
            <a:avLst/>
          </a:prstGeom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75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1) ¿Qué es un periférico?</a:t>
            </a:r>
            <a:endParaRPr sz="175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75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 dispositivo interno al ordenador, que se encuentra conectado en la placa base</a:t>
            </a:r>
            <a:endParaRPr sz="175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75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 dispositivo externo al ordenador, que está conectado a el, pero que no es parte del equipo principal</a:t>
            </a:r>
            <a:endParaRPr sz="175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75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c) es un dispositivo que permite interconectar computadoras que funcionan en el marco de una red.</a:t>
            </a:r>
            <a:endParaRPr sz="175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75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d) es el dispositivo digital lógico de interconexión de equipos que opera en la capa de enlace de datos del modelo OSI</a:t>
            </a:r>
            <a:endParaRPr sz="175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7"/>
          <p:cNvSpPr txBox="1"/>
          <p:nvPr/>
        </p:nvSpPr>
        <p:spPr>
          <a:xfrm>
            <a:off x="-2164875" y="-353125"/>
            <a:ext cx="734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7" name="Google Shape;247;p27"/>
          <p:cNvSpPr txBox="1"/>
          <p:nvPr/>
        </p:nvSpPr>
        <p:spPr>
          <a:xfrm>
            <a:off x="723300" y="4412525"/>
            <a:ext cx="3331800" cy="431100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respuesta correcta la b</a:t>
            </a:r>
            <a:endParaRPr sz="16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27"/>
          <p:cNvSpPr/>
          <p:nvPr/>
        </p:nvSpPr>
        <p:spPr>
          <a:xfrm>
            <a:off x="607350" y="275575"/>
            <a:ext cx="7929300" cy="687600"/>
          </a:xfrm>
          <a:prstGeom prst="rect">
            <a:avLst/>
          </a:prstGeom>
          <a:solidFill>
            <a:srgbClr val="171324">
              <a:alpha val="83480"/>
            </a:srgbClr>
          </a:solidFill>
          <a:ln cap="flat" cmpd="sng" w="9525">
            <a:solidFill>
              <a:srgbClr val="04E8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7"/>
          <p:cNvSpPr txBox="1"/>
          <p:nvPr/>
        </p:nvSpPr>
        <p:spPr>
          <a:xfrm>
            <a:off x="1054800" y="257725"/>
            <a:ext cx="70344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04E804"/>
                </a:solidFill>
                <a:latin typeface="Oswald"/>
                <a:ea typeface="Oswald"/>
                <a:cs typeface="Oswald"/>
                <a:sym typeface="Oswald"/>
              </a:rPr>
              <a:t>PREGUNTAS</a:t>
            </a:r>
            <a:endParaRPr sz="3500">
              <a:solidFill>
                <a:srgbClr val="04E80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 txBox="1"/>
          <p:nvPr>
            <p:ph type="title"/>
          </p:nvPr>
        </p:nvSpPr>
        <p:spPr>
          <a:xfrm>
            <a:off x="823850" y="999000"/>
            <a:ext cx="4587000" cy="2956200"/>
          </a:xfrm>
          <a:prstGeom prst="rect">
            <a:avLst/>
          </a:prstGeom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822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2) ¿Cuál es un dispositivo de entrada y de salida a la vez?</a:t>
            </a:r>
            <a:endParaRPr sz="1822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822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 ratón</a:t>
            </a:r>
            <a:endParaRPr sz="1822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822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 pantalla táctil</a:t>
            </a:r>
            <a:endParaRPr sz="1822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822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c) escáner</a:t>
            </a:r>
            <a:endParaRPr sz="1822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822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d)monitor</a:t>
            </a:r>
            <a:endParaRPr sz="1822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8"/>
          <p:cNvSpPr txBox="1"/>
          <p:nvPr/>
        </p:nvSpPr>
        <p:spPr>
          <a:xfrm>
            <a:off x="823850" y="3955200"/>
            <a:ext cx="2640900" cy="431100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Respuesta correcta la b</a:t>
            </a:r>
            <a:endParaRPr sz="16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28"/>
          <p:cNvSpPr/>
          <p:nvPr/>
        </p:nvSpPr>
        <p:spPr>
          <a:xfrm>
            <a:off x="607350" y="196250"/>
            <a:ext cx="7929300" cy="687600"/>
          </a:xfrm>
          <a:prstGeom prst="rect">
            <a:avLst/>
          </a:prstGeom>
          <a:solidFill>
            <a:srgbClr val="171324">
              <a:alpha val="83480"/>
            </a:srgbClr>
          </a:solidFill>
          <a:ln cap="flat" cmpd="sng" w="9525">
            <a:solidFill>
              <a:srgbClr val="04E8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8"/>
          <p:cNvSpPr txBox="1"/>
          <p:nvPr/>
        </p:nvSpPr>
        <p:spPr>
          <a:xfrm>
            <a:off x="1054800" y="178400"/>
            <a:ext cx="70344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04E804"/>
                </a:solidFill>
                <a:latin typeface="Oswald"/>
                <a:ea typeface="Oswald"/>
                <a:cs typeface="Oswald"/>
                <a:sym typeface="Oswald"/>
              </a:rPr>
              <a:t>PREGUNTAS</a:t>
            </a:r>
            <a:endParaRPr sz="3500">
              <a:solidFill>
                <a:srgbClr val="04E80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9"/>
          <p:cNvSpPr txBox="1"/>
          <p:nvPr>
            <p:ph type="title"/>
          </p:nvPr>
        </p:nvSpPr>
        <p:spPr>
          <a:xfrm>
            <a:off x="737300" y="1039800"/>
            <a:ext cx="6776400" cy="3063900"/>
          </a:xfrm>
          <a:prstGeom prst="rect">
            <a:avLst/>
          </a:prstGeom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822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3) ¿Que es un adaptador?</a:t>
            </a:r>
            <a:endParaRPr sz="1822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822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 Un dispositivo que adapta el ordenador al entorno en el que se encuentra.</a:t>
            </a:r>
            <a:endParaRPr sz="1822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822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 Una persona que se encarga de adaptar un ordenador a las preferencias del usuario.</a:t>
            </a:r>
            <a:endParaRPr sz="1822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822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c) Un dispositivo que sirve para adaptar un hardware o componente de software para convertir los datos de un formato a otro.</a:t>
            </a:r>
            <a:endParaRPr sz="1822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822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d) Un </a:t>
            </a:r>
            <a:r>
              <a:rPr lang="es" sz="1822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periférico</a:t>
            </a:r>
            <a:r>
              <a:rPr lang="es" sz="1822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entrada.</a:t>
            </a:r>
            <a:endParaRPr/>
          </a:p>
        </p:txBody>
      </p:sp>
      <p:sp>
        <p:nvSpPr>
          <p:cNvPr id="263" name="Google Shape;263;p29"/>
          <p:cNvSpPr txBox="1"/>
          <p:nvPr/>
        </p:nvSpPr>
        <p:spPr>
          <a:xfrm>
            <a:off x="737300" y="4103700"/>
            <a:ext cx="2717700" cy="431100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la respuesta correcta es C</a:t>
            </a:r>
            <a:endParaRPr sz="16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4" name="Google Shape;264;p29"/>
          <p:cNvSpPr/>
          <p:nvPr/>
        </p:nvSpPr>
        <p:spPr>
          <a:xfrm>
            <a:off x="607350" y="209450"/>
            <a:ext cx="7929300" cy="687600"/>
          </a:xfrm>
          <a:prstGeom prst="rect">
            <a:avLst/>
          </a:prstGeom>
          <a:solidFill>
            <a:srgbClr val="171324">
              <a:alpha val="83480"/>
            </a:srgbClr>
          </a:solidFill>
          <a:ln cap="flat" cmpd="sng" w="9525">
            <a:solidFill>
              <a:srgbClr val="04E8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9"/>
          <p:cNvSpPr txBox="1"/>
          <p:nvPr/>
        </p:nvSpPr>
        <p:spPr>
          <a:xfrm>
            <a:off x="1054800" y="191600"/>
            <a:ext cx="70344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04E804"/>
                </a:solidFill>
                <a:latin typeface="Oswald"/>
                <a:ea typeface="Oswald"/>
                <a:cs typeface="Oswald"/>
                <a:sym typeface="Oswald"/>
              </a:rPr>
              <a:t>PREGUNTAS</a:t>
            </a:r>
            <a:endParaRPr sz="3500">
              <a:solidFill>
                <a:srgbClr val="04E80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"/>
          <p:cNvSpPr txBox="1"/>
          <p:nvPr>
            <p:ph type="title"/>
          </p:nvPr>
        </p:nvSpPr>
        <p:spPr>
          <a:xfrm>
            <a:off x="823850" y="1259000"/>
            <a:ext cx="6530700" cy="2533500"/>
          </a:xfrm>
          <a:prstGeom prst="rect">
            <a:avLst/>
          </a:prstGeom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75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4) ¿Cuáles de estas opciones contiene solamente dispositivos de salida?</a:t>
            </a:r>
            <a:endParaRPr sz="175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75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 Monitor, impresora, auriculares.</a:t>
            </a:r>
            <a:endParaRPr sz="175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75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 monitor, micrófono, pantalla táctil.</a:t>
            </a:r>
            <a:endParaRPr sz="175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75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c) ratón, teclado, monitor.</a:t>
            </a:r>
            <a:endParaRPr sz="175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75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d) lavadora, nevera, televisor.</a:t>
            </a:r>
            <a:endParaRPr/>
          </a:p>
        </p:txBody>
      </p:sp>
      <p:sp>
        <p:nvSpPr>
          <p:cNvPr id="271" name="Google Shape;271;p30"/>
          <p:cNvSpPr txBox="1"/>
          <p:nvPr/>
        </p:nvSpPr>
        <p:spPr>
          <a:xfrm>
            <a:off x="823850" y="3792500"/>
            <a:ext cx="2579400" cy="431100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La respuesta correcta es A</a:t>
            </a:r>
            <a:endParaRPr sz="16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2" name="Google Shape;272;p30"/>
          <p:cNvSpPr/>
          <p:nvPr/>
        </p:nvSpPr>
        <p:spPr>
          <a:xfrm>
            <a:off x="607350" y="275575"/>
            <a:ext cx="7929300" cy="687600"/>
          </a:xfrm>
          <a:prstGeom prst="rect">
            <a:avLst/>
          </a:prstGeom>
          <a:solidFill>
            <a:srgbClr val="171324">
              <a:alpha val="83480"/>
            </a:srgbClr>
          </a:solidFill>
          <a:ln cap="flat" cmpd="sng" w="9525">
            <a:solidFill>
              <a:srgbClr val="04E8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0"/>
          <p:cNvSpPr txBox="1"/>
          <p:nvPr/>
        </p:nvSpPr>
        <p:spPr>
          <a:xfrm>
            <a:off x="1054800" y="257725"/>
            <a:ext cx="70344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04E804"/>
                </a:solidFill>
                <a:latin typeface="Oswald"/>
                <a:ea typeface="Oswald"/>
                <a:cs typeface="Oswald"/>
                <a:sym typeface="Oswald"/>
              </a:rPr>
              <a:t>PREGUNTAS</a:t>
            </a:r>
            <a:endParaRPr sz="3500">
              <a:solidFill>
                <a:srgbClr val="04E80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9327" y="199736"/>
            <a:ext cx="6325349" cy="474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4"/>
          <p:cNvSpPr/>
          <p:nvPr/>
        </p:nvSpPr>
        <p:spPr>
          <a:xfrm>
            <a:off x="607350" y="330550"/>
            <a:ext cx="7929300" cy="687600"/>
          </a:xfrm>
          <a:prstGeom prst="rect">
            <a:avLst/>
          </a:prstGeom>
          <a:solidFill>
            <a:srgbClr val="171324">
              <a:alpha val="83480"/>
            </a:srgbClr>
          </a:solidFill>
          <a:ln cap="flat" cmpd="sng" w="9525">
            <a:solidFill>
              <a:srgbClr val="04E8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4"/>
          <p:cNvSpPr txBox="1"/>
          <p:nvPr/>
        </p:nvSpPr>
        <p:spPr>
          <a:xfrm>
            <a:off x="1054800" y="330550"/>
            <a:ext cx="70344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04E804"/>
                </a:solidFill>
                <a:latin typeface="Oswald"/>
                <a:ea typeface="Oswald"/>
                <a:cs typeface="Oswald"/>
                <a:sym typeface="Oswald"/>
              </a:rPr>
              <a:t>TIPOS DE PERIFÉRICOS</a:t>
            </a:r>
            <a:endParaRPr sz="3500">
              <a:solidFill>
                <a:srgbClr val="04E80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44" name="Google Shape;14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9975" y="1260600"/>
            <a:ext cx="5837600" cy="328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5"/>
          <p:cNvSpPr txBox="1"/>
          <p:nvPr>
            <p:ph type="title"/>
          </p:nvPr>
        </p:nvSpPr>
        <p:spPr>
          <a:xfrm>
            <a:off x="626100" y="1103450"/>
            <a:ext cx="3182700" cy="3025500"/>
          </a:xfrm>
          <a:prstGeom prst="rect">
            <a:avLst/>
          </a:prstGeom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62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lang="es" sz="162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Un </a:t>
            </a:r>
            <a:r>
              <a:rPr lang="es" sz="162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periférico</a:t>
            </a:r>
            <a:r>
              <a:rPr lang="es" sz="162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 es un dispositivo auxiliar e independiente, que </a:t>
            </a:r>
            <a:r>
              <a:rPr lang="es" sz="162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está</a:t>
            </a:r>
            <a:r>
              <a:rPr lang="es" sz="162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 conectado a la placa base de un ordenador pero que no es parte del equipo principal y que permite la entrada y la salida de información hacia el propio ordenador.</a:t>
            </a:r>
            <a:endParaRPr sz="162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02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15"/>
          <p:cNvSpPr txBox="1"/>
          <p:nvPr/>
        </p:nvSpPr>
        <p:spPr>
          <a:xfrm>
            <a:off x="2064525" y="249175"/>
            <a:ext cx="4734300" cy="723300"/>
          </a:xfrm>
          <a:prstGeom prst="rect">
            <a:avLst/>
          </a:prstGeom>
          <a:noFill/>
          <a:ln cap="flat" cmpd="sng" w="9525">
            <a:solidFill>
              <a:srgbClr val="04E8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500">
                <a:solidFill>
                  <a:srgbClr val="04E804"/>
                </a:solidFill>
                <a:latin typeface="Lato"/>
                <a:ea typeface="Lato"/>
                <a:cs typeface="Lato"/>
                <a:sym typeface="Lato"/>
              </a:rPr>
              <a:t>¿Que es un </a:t>
            </a:r>
            <a:r>
              <a:rPr b="1" lang="es" sz="3500">
                <a:solidFill>
                  <a:srgbClr val="04E804"/>
                </a:solidFill>
                <a:latin typeface="Lato"/>
                <a:ea typeface="Lato"/>
                <a:cs typeface="Lato"/>
                <a:sym typeface="Lato"/>
              </a:rPr>
              <a:t>periférico</a:t>
            </a:r>
            <a:r>
              <a:rPr b="1" lang="es" sz="3500">
                <a:solidFill>
                  <a:srgbClr val="04E804"/>
                </a:solidFill>
                <a:latin typeface="Lato"/>
                <a:ea typeface="Lato"/>
                <a:cs typeface="Lato"/>
                <a:sym typeface="Lato"/>
              </a:rPr>
              <a:t>?</a:t>
            </a:r>
            <a:endParaRPr b="1" sz="3500">
              <a:solidFill>
                <a:srgbClr val="04E804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1" name="Google Shape;15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5500" y="1124875"/>
            <a:ext cx="4263331" cy="336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/>
          <p:nvPr>
            <p:ph type="title"/>
          </p:nvPr>
        </p:nvSpPr>
        <p:spPr>
          <a:xfrm>
            <a:off x="521300" y="1114850"/>
            <a:ext cx="4515300" cy="1875300"/>
          </a:xfrm>
          <a:prstGeom prst="rect">
            <a:avLst/>
          </a:prstGeom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5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750">
                <a:solidFill>
                  <a:schemeClr val="lt2"/>
                </a:solidFill>
              </a:rPr>
              <a:t>Son dispositivos a través de los cuales el ordenador se comunica con el mundo exterior, y también a los sistemas que almacenan la información , sirviendo de memoria auxiliar de la memoria principal.</a:t>
            </a:r>
            <a:endParaRPr sz="175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6"/>
          <p:cNvSpPr txBox="1"/>
          <p:nvPr/>
        </p:nvSpPr>
        <p:spPr>
          <a:xfrm>
            <a:off x="1637375" y="195775"/>
            <a:ext cx="6745200" cy="723300"/>
          </a:xfrm>
          <a:prstGeom prst="rect">
            <a:avLst/>
          </a:prstGeom>
          <a:noFill/>
          <a:ln cap="flat" cmpd="sng" w="9525">
            <a:solidFill>
              <a:srgbClr val="04E8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500">
                <a:solidFill>
                  <a:srgbClr val="04E804"/>
                </a:solidFill>
                <a:latin typeface="Lato"/>
                <a:ea typeface="Lato"/>
                <a:cs typeface="Lato"/>
                <a:sym typeface="Lato"/>
              </a:rPr>
              <a:t>¿Para </a:t>
            </a:r>
            <a:r>
              <a:rPr b="1" lang="es" sz="3500">
                <a:solidFill>
                  <a:srgbClr val="04E804"/>
                </a:solidFill>
                <a:latin typeface="Lato"/>
                <a:ea typeface="Lato"/>
                <a:cs typeface="Lato"/>
                <a:sym typeface="Lato"/>
              </a:rPr>
              <a:t>qué</a:t>
            </a:r>
            <a:r>
              <a:rPr b="1" lang="es" sz="3500">
                <a:solidFill>
                  <a:srgbClr val="04E804"/>
                </a:solidFill>
                <a:latin typeface="Lato"/>
                <a:ea typeface="Lato"/>
                <a:cs typeface="Lato"/>
                <a:sym typeface="Lato"/>
              </a:rPr>
              <a:t> sirven los periféricos?</a:t>
            </a:r>
            <a:endParaRPr b="1" sz="3500">
              <a:solidFill>
                <a:srgbClr val="04E804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8" name="Google Shape;15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6750" y="1062113"/>
            <a:ext cx="1930175" cy="198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9800" y="3412538"/>
            <a:ext cx="2717849" cy="16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00901" y="3376087"/>
            <a:ext cx="2798643" cy="174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7"/>
          <p:cNvSpPr/>
          <p:nvPr/>
        </p:nvSpPr>
        <p:spPr>
          <a:xfrm>
            <a:off x="406950" y="343775"/>
            <a:ext cx="8330100" cy="1348800"/>
          </a:xfrm>
          <a:prstGeom prst="rect">
            <a:avLst/>
          </a:prstGeom>
          <a:solidFill>
            <a:srgbClr val="171324">
              <a:alpha val="83480"/>
            </a:srgbClr>
          </a:solidFill>
          <a:ln cap="flat" cmpd="sng" w="9525">
            <a:solidFill>
              <a:srgbClr val="04E8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7"/>
          <p:cNvSpPr txBox="1"/>
          <p:nvPr/>
        </p:nvSpPr>
        <p:spPr>
          <a:xfrm>
            <a:off x="407000" y="383750"/>
            <a:ext cx="8330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04E804"/>
                </a:solidFill>
                <a:latin typeface="Oswald"/>
                <a:ea typeface="Oswald"/>
                <a:cs typeface="Oswald"/>
                <a:sym typeface="Oswald"/>
              </a:rPr>
              <a:t>ADAPTADORES PARA LA CONEXIÓN DE DISPOSITIVOS</a:t>
            </a:r>
            <a:endParaRPr sz="3500">
              <a:solidFill>
                <a:srgbClr val="04E80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67" name="Google Shape;16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0950" y="1805300"/>
            <a:ext cx="5346199" cy="320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"/>
          <p:cNvSpPr txBox="1"/>
          <p:nvPr>
            <p:ph type="title"/>
          </p:nvPr>
        </p:nvSpPr>
        <p:spPr>
          <a:xfrm>
            <a:off x="823850" y="1121250"/>
            <a:ext cx="4052700" cy="1619700"/>
          </a:xfrm>
          <a:prstGeom prst="rect">
            <a:avLst/>
          </a:prstGeom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44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644">
                <a:solidFill>
                  <a:schemeClr val="lt2"/>
                </a:solidFill>
              </a:rPr>
              <a:t>Un adaptador es un dispositivo en el que se adapta un hardware o un componente de software, que convierte datos transmitidos en un formato a otro.</a:t>
            </a:r>
            <a:endParaRPr sz="1644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8"/>
          <p:cNvSpPr txBox="1"/>
          <p:nvPr/>
        </p:nvSpPr>
        <p:spPr>
          <a:xfrm>
            <a:off x="1939950" y="266950"/>
            <a:ext cx="4858800" cy="723300"/>
          </a:xfrm>
          <a:prstGeom prst="rect">
            <a:avLst/>
          </a:prstGeom>
          <a:noFill/>
          <a:ln cap="flat" cmpd="sng" w="19050">
            <a:solidFill>
              <a:srgbClr val="04E8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500">
                <a:solidFill>
                  <a:srgbClr val="04E804"/>
                </a:solidFill>
                <a:latin typeface="Lato"/>
                <a:ea typeface="Lato"/>
                <a:cs typeface="Lato"/>
                <a:sym typeface="Lato"/>
              </a:rPr>
              <a:t>¿Que es un adaptador?</a:t>
            </a:r>
            <a:endParaRPr b="1" sz="3500">
              <a:solidFill>
                <a:srgbClr val="04E804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4" name="Google Shape;17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0100" y="1121250"/>
            <a:ext cx="3315275" cy="331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8863" y="2871950"/>
            <a:ext cx="2402675" cy="209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/>
          <p:nvPr>
            <p:ph type="title"/>
          </p:nvPr>
        </p:nvSpPr>
        <p:spPr>
          <a:xfrm>
            <a:off x="460600" y="346375"/>
            <a:ext cx="4022700" cy="4290600"/>
          </a:xfrm>
          <a:prstGeom prst="rect">
            <a:avLst/>
          </a:prstGeom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lt2"/>
                </a:solidFill>
              </a:rPr>
              <a:t>Entre los adaptadores mas usuados tenemos:</a:t>
            </a:r>
            <a:endParaRPr b="1" sz="18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lt2"/>
                </a:solidFill>
              </a:rPr>
              <a:t>-adaptador Mac(miniDVI a VGA):</a:t>
            </a:r>
            <a:endParaRPr b="1" sz="18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2"/>
                </a:solidFill>
              </a:rPr>
              <a:t>Transforma la salida miniDVI en VGA. Por ejemplo, permite conectar algunos portátiles Macintosh a los videoproyectores.</a:t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lt2"/>
                </a:solidFill>
              </a:rPr>
              <a:t>-adaptador HDMI a VGA</a:t>
            </a:r>
            <a:endParaRPr b="1" sz="18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2"/>
                </a:solidFill>
              </a:rPr>
              <a:t>permite conectar cualquier dispositivo de salida HDMI</a:t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77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1" name="Google Shape;18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3450" y="346375"/>
            <a:ext cx="2603875" cy="1962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3450" y="2671550"/>
            <a:ext cx="2603875" cy="196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/>
          <p:nvPr>
            <p:ph type="title"/>
          </p:nvPr>
        </p:nvSpPr>
        <p:spPr>
          <a:xfrm>
            <a:off x="823850" y="866775"/>
            <a:ext cx="3659400" cy="3939000"/>
          </a:xfrm>
          <a:prstGeom prst="rect">
            <a:avLst/>
          </a:prstGeom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chemeClr val="lt2"/>
                </a:solidFill>
              </a:rPr>
              <a:t>-Adaptador HDMI a VGA con cable minijack</a:t>
            </a:r>
            <a:endParaRPr b="1" sz="16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2"/>
                </a:solidFill>
              </a:rPr>
              <a:t>permite transformar tu puerto HDMI en puerto VGA para el vídeo y en Minijack para el audio</a:t>
            </a:r>
            <a:endParaRPr sz="16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chemeClr val="lt2"/>
                </a:solidFill>
              </a:rPr>
              <a:t>-adaptador HDMI a VGA con cable RCA</a:t>
            </a:r>
            <a:endParaRPr b="1" sz="16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600">
                <a:solidFill>
                  <a:schemeClr val="lt2"/>
                </a:solidFill>
              </a:rPr>
              <a:t>Este conversor convierte una señal HDMI en una señal VGA y te permite conectar, por ejemplo, un reproductor de DVD HD a un proyector VGA.</a:t>
            </a:r>
            <a:endParaRPr sz="1600">
              <a:solidFill>
                <a:schemeClr val="lt2"/>
              </a:solidFill>
            </a:endParaRPr>
          </a:p>
        </p:txBody>
      </p:sp>
      <p:pic>
        <p:nvPicPr>
          <p:cNvPr id="188" name="Google Shape;18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0975" y="866775"/>
            <a:ext cx="2451325" cy="183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0975" y="2794350"/>
            <a:ext cx="2451325" cy="201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1"/>
          <p:cNvSpPr/>
          <p:nvPr/>
        </p:nvSpPr>
        <p:spPr>
          <a:xfrm>
            <a:off x="499050" y="405250"/>
            <a:ext cx="8145900" cy="687600"/>
          </a:xfrm>
          <a:prstGeom prst="rect">
            <a:avLst/>
          </a:prstGeom>
          <a:solidFill>
            <a:srgbClr val="171324">
              <a:alpha val="83480"/>
            </a:srgbClr>
          </a:solidFill>
          <a:ln cap="flat" cmpd="sng" w="9525">
            <a:solidFill>
              <a:srgbClr val="04E8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1"/>
          <p:cNvSpPr txBox="1"/>
          <p:nvPr/>
        </p:nvSpPr>
        <p:spPr>
          <a:xfrm>
            <a:off x="1163100" y="405250"/>
            <a:ext cx="70344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04E804"/>
                </a:solidFill>
                <a:latin typeface="Oswald"/>
                <a:ea typeface="Oswald"/>
                <a:cs typeface="Oswald"/>
                <a:sym typeface="Oswald"/>
              </a:rPr>
              <a:t>PERIFÉRICOS DE ENTRADA</a:t>
            </a:r>
            <a:endParaRPr sz="3500">
              <a:solidFill>
                <a:srgbClr val="04E80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96" name="Google Shape;1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1775" y="1442100"/>
            <a:ext cx="5540450" cy="310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